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446" r:id="rId8"/>
    <p:sldId id="447" r:id="rId9"/>
    <p:sldId id="391" r:id="rId10"/>
    <p:sldId id="448" r:id="rId11"/>
    <p:sldId id="275" r:id="rId12"/>
    <p:sldId id="276" r:id="rId13"/>
    <p:sldId id="280" r:id="rId14"/>
    <p:sldId id="281" r:id="rId15"/>
    <p:sldId id="282" r:id="rId16"/>
    <p:sldId id="449" r:id="rId17"/>
    <p:sldId id="283" r:id="rId18"/>
    <p:sldId id="284" r:id="rId1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B Garamond" panose="00000500000000000000" pitchFamily="2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Tw Cen MT" panose="020B06020201040206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wiwJkJBqwBhJrjNh9URE8LTh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488D3-091D-491C-B968-13A999CD447F}">
  <a:tblStyle styleId="{E53488D3-091D-491C-B968-13A999CD447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13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51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3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913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54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902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958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881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08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7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88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2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99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79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8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31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31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ramond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  <p:pic>
        <p:nvPicPr>
          <p:cNvPr id="23" name="Google Shape;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1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612648" y="9906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336699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4572000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5943600" y="6446837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35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5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36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  <p:cxnSp>
        <p:nvCxnSpPr>
          <p:cNvPr id="50" name="Google Shape;50;p36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" name="Google Shape;51;p36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6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523336" y="1591692"/>
            <a:ext cx="3886200" cy="450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4714336" y="1591693"/>
            <a:ext cx="3886200" cy="45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3"/>
          </p:nvPr>
        </p:nvSpPr>
        <p:spPr>
          <a:xfrm>
            <a:off x="523336" y="905893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4"/>
          </p:nvPr>
        </p:nvSpPr>
        <p:spPr>
          <a:xfrm>
            <a:off x="4714336" y="905893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  <p:cxnSp>
        <p:nvCxnSpPr>
          <p:cNvPr id="62" name="Google Shape;62;p38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38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8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r>
              <a:rPr lang="en-US"/>
              <a:t>May 17, 2022</a:t>
            </a:r>
            <a:endParaRPr/>
          </a:p>
        </p:txBody>
      </p:sp>
      <p:cxnSp>
        <p:nvCxnSpPr>
          <p:cNvPr id="13" name="Google Shape;13;p3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30"/>
          <p:cNvPicPr preferRelativeResize="0"/>
          <p:nvPr/>
        </p:nvPicPr>
        <p:blipFill rotWithShape="1">
          <a:blip r:embed="rId10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La Palma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May 17, 2022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1F28F-6ADF-45C3-B82C-6D03DE41E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059" y="557566"/>
            <a:ext cx="3951882" cy="4003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8554A16-B09D-4B59-9FA8-C707F4DB8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Autofit/>
          </a:bodyPr>
          <a:lstStyle/>
          <a:p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Justin Levitt, Vice-President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National Demographics Corporation (NDC)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80353"/>
            <a:ext cx="5395737" cy="546670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17,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Asian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61074"/>
            <a:ext cx="32766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Asian-Americans are particularly concentrated in central La Palma around La Palma Avenue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large geographic concentrations of African-Americans or Native Americans.</a:t>
            </a:r>
          </a:p>
        </p:txBody>
      </p:sp>
    </p:spTree>
    <p:extLst>
      <p:ext uri="{BB962C8B-B14F-4D97-AF65-F5344CB8AC3E}">
        <p14:creationId xmlns:p14="http://schemas.microsoft.com/office/powerpoint/2010/main" val="18369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Defining Neighborhoods</a:t>
            </a:r>
            <a:endParaRPr sz="400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0"/>
          <p:cNvCxnSpPr/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/>
              <a:t>Beyond Neighborhoods:</a:t>
            </a:r>
            <a:br>
              <a:rPr lang="en-US" sz="3640" b="1"/>
            </a:br>
            <a:r>
              <a:rPr lang="en-US" sz="3640" b="1"/>
              <a:t>Defining Communities of Interest</a:t>
            </a:r>
            <a:endParaRPr sz="3640"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2" name="Google Shape;252;p21"/>
          <p:cNvCxnSpPr/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1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76200" y="2913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Garamond"/>
              <a:buNone/>
            </a:pPr>
            <a:r>
              <a:rPr lang="en-US" b="1"/>
              <a:t>Public Mapping and Map Review Tools</a:t>
            </a:r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33350" algn="l" rtl="0">
              <a:spcBef>
                <a:spcPts val="0"/>
              </a:spcBef>
              <a:spcAft>
                <a:spcPts val="0"/>
              </a:spcAft>
              <a:buSzPts val="600"/>
              <a:buFont typeface="Noto Sans Symbols"/>
              <a:buNone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Paper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1014750" y="4665159"/>
            <a:ext cx="6716086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Whether you use the online mapping tool, the paper kit, </a:t>
            </a:r>
            <a:b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or just draw on a napkin, we welcome your maps!</a:t>
            </a:r>
            <a:endParaRPr sz="2000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8" name="Google Shape;288;p25"/>
          <p:cNvCxnSpPr/>
          <p:nvPr/>
        </p:nvCxnSpPr>
        <p:spPr>
          <a:xfrm>
            <a:off x="3048000" y="1371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2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40C21-47BC-EE4D-B772-6FE766C8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109152" y="539538"/>
            <a:ext cx="4882448" cy="6318462"/>
          </a:xfrm>
          <a:prstGeom prst="rect">
            <a:avLst/>
          </a:prstGeom>
        </p:spPr>
      </p:pic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148650" y="305822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/>
              <a:t>Simple Map Drawing Tool</a:t>
            </a:r>
            <a:endParaRPr sz="4000"/>
          </a:p>
        </p:txBody>
      </p:sp>
      <p:sp>
        <p:nvSpPr>
          <p:cNvPr id="295" name="Google Shape;295;p26"/>
          <p:cNvSpPr txBox="1">
            <a:spLocks noGrp="1"/>
          </p:cNvSpPr>
          <p:nvPr>
            <p:ph type="body" idx="1"/>
          </p:nvPr>
        </p:nvSpPr>
        <p:spPr>
          <a:xfrm>
            <a:off x="76200" y="1943418"/>
            <a:ext cx="411855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298" name="Google Shape;298;p26"/>
          <p:cNvCxnSpPr/>
          <p:nvPr/>
        </p:nvCxnSpPr>
        <p:spPr>
          <a:xfrm>
            <a:off x="2971800" y="990600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2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Dave’s Redistricting App (DRA)</a:t>
            </a:r>
            <a:endParaRPr sz="4000"/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b="1" dirty="0" err="1">
                <a:solidFill>
                  <a:srgbClr val="002060"/>
                </a:solidFill>
              </a:rPr>
              <a:t>DavesRedistricting.org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 powerful but easy-to-use online mapping tool</a:t>
            </a:r>
            <a:endParaRPr dirty="0"/>
          </a:p>
        </p:txBody>
      </p:sp>
      <p:cxnSp>
        <p:nvCxnSpPr>
          <p:cNvPr id="306" name="Google Shape;306;p27"/>
          <p:cNvCxnSpPr/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p2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  <p:pic>
        <p:nvPicPr>
          <p:cNvPr id="308" name="Google Shape;308;p27"/>
          <p:cNvPicPr preferRelativeResize="0"/>
          <p:nvPr/>
        </p:nvPicPr>
        <p:blipFill>
          <a:blip r:embed="rId3"/>
          <a:srcRect t="1540" b="1540"/>
          <a:stretch/>
        </p:blipFill>
        <p:spPr>
          <a:xfrm>
            <a:off x="728353" y="2286000"/>
            <a:ext cx="7687293" cy="3715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A9AB19-A328-0E49-C441-74378178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vs. Five Districts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1285AA-F7C2-2370-6FB9-0FF618CA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28" y="990600"/>
            <a:ext cx="8604504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Four Districts &amp; Separately-elected Mayor:</a:t>
            </a:r>
          </a:p>
          <a:p>
            <a:pPr lvl="1"/>
            <a:r>
              <a:rPr lang="en-US" dirty="0"/>
              <a:t>Mayor continues to be elected at-large by whole city</a:t>
            </a:r>
          </a:p>
          <a:p>
            <a:pPr lvl="1"/>
            <a:r>
              <a:rPr lang="en-US" dirty="0"/>
              <a:t>Mayor accountable to the entire city, can prioritize city-wide issues</a:t>
            </a:r>
          </a:p>
          <a:p>
            <a:pPr lvl="1"/>
            <a:r>
              <a:rPr lang="en-US" dirty="0"/>
              <a:t>Each voter in the city has two representatives, a district rep and the Mayor</a:t>
            </a:r>
          </a:p>
          <a:p>
            <a:r>
              <a:rPr lang="en-US" dirty="0"/>
              <a:t>Five Districts with Rotating Mayor:</a:t>
            </a:r>
          </a:p>
          <a:p>
            <a:pPr lvl="1"/>
            <a:r>
              <a:rPr lang="en-US" dirty="0"/>
              <a:t>Each district has a single representative, with mayor rotating between councilmembers</a:t>
            </a:r>
          </a:p>
          <a:p>
            <a:pPr lvl="1"/>
            <a:r>
              <a:rPr lang="en-US" dirty="0"/>
              <a:t>Districts are smaller, may be easier and less expensive to run for office and Councilmembers are closer to their constituents</a:t>
            </a:r>
          </a:p>
          <a:p>
            <a:pPr lvl="1"/>
            <a:r>
              <a:rPr lang="en-US" dirty="0"/>
              <a:t>Districts may be more flexible in separating different neighborhoods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2319-8C46-5FA2-9EA7-8216D2FA25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17, 2022</a:t>
            </a:r>
          </a:p>
        </p:txBody>
      </p:sp>
    </p:spTree>
    <p:extLst>
      <p:ext uri="{BB962C8B-B14F-4D97-AF65-F5344CB8AC3E}">
        <p14:creationId xmlns:p14="http://schemas.microsoft.com/office/powerpoint/2010/main" val="275051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Public Hearing &amp; Discussion</a:t>
            </a:r>
            <a:endParaRPr sz="4000"/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is your neighborhood and what are its boundaries?</a:t>
            </a:r>
            <a:endParaRPr sz="2200" dirty="0"/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endParaRPr lang="en-US"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Any questions about the mapping tools?</a:t>
            </a:r>
            <a:endParaRPr sz="2200" dirty="0"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SzPts val="960"/>
              <a:buNone/>
            </a:pP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002060"/>
              </a:solidFill>
            </a:endParaRPr>
          </a:p>
        </p:txBody>
      </p:sp>
      <p:cxnSp>
        <p:nvCxnSpPr>
          <p:cNvPr id="315" name="Google Shape;315;p28"/>
          <p:cNvCxnSpPr/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2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Share Your Thoughts</a:t>
            </a:r>
            <a:endParaRPr sz="4000"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FF0000"/>
                </a:solidFill>
              </a:rPr>
              <a:t>www.CityofLaPalma.org/Districting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(714) 690-3358</a:t>
            </a:r>
            <a:endParaRPr sz="20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u="sng" dirty="0">
                <a:solidFill>
                  <a:srgbClr val="C00000"/>
                </a:solidFill>
              </a:rPr>
              <a:t>Districting@CityofLaPalma.org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2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Election Systems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  <a:endParaRPr dirty="0"/>
          </a:p>
          <a:p>
            <a:pPr marL="320040" lvl="0" indent="-213360" algn="l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323198" y="5231674"/>
            <a:ext cx="4442850" cy="1015663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The California Voting Rights Act was written to specifically encourage by-district elections.</a:t>
            </a:r>
            <a:endParaRPr/>
          </a:p>
        </p:txBody>
      </p:sp>
      <p:cxnSp>
        <p:nvCxnSpPr>
          <p:cNvPr id="83" name="Google Shape;83;p2"/>
          <p:cNvCxnSpPr/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0" y="35572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California Voting Rights Act (CVRA)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578056" y="1701679"/>
            <a:ext cx="7987888" cy="431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  <a:endParaRPr sz="16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Can the protected class constitute the majority of a district?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Does the protected class vote as a bloc?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Do the “totality of circumstances” indicate race is a factor in elections?</a:t>
            </a:r>
            <a:endParaRPr sz="18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Liability is now determined only by the presence of racially polarized voting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91" name="Google Shape;91;p3"/>
          <p:cNvCxnSpPr/>
          <p:nvPr/>
        </p:nvCxnSpPr>
        <p:spPr>
          <a:xfrm>
            <a:off x="2971800" y="1371600"/>
            <a:ext cx="3115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CVRA Impact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>
            <a:off x="3022950" y="93922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57200" y="1156501"/>
            <a:ext cx="4387701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Switched (or in the process of switching) as a result of CVRA: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At least 240 school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34 Community College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Over 165 cities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35 water and other special districts.</a:t>
            </a:r>
            <a:endParaRPr sz="1600" dirty="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Cases So Far: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953000" y="1143000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Key settlements: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Palmdale: $4.7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Modesto: $3 million 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Highland: $1.3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Anaheim: $1.1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Whittier: $1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Santa Barbara: $600,000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Tulare Hospital: $500,000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Camarillo: $233,000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Compton Unified: $200,000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Madera Unified: about $170,000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Hanford Joint Union Schools: $118,000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Merced City: $42,000</a:t>
            </a:r>
            <a:endParaRPr/>
          </a:p>
          <a:p>
            <a:pPr marL="320040" marR="0" lvl="0" indent="-320059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An estimated $16 million in total settlements and court awards so far.</a:t>
            </a:r>
            <a:endParaRPr sz="290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dt" idx="10"/>
          </p:nvPr>
        </p:nvSpPr>
        <p:spPr>
          <a:xfrm>
            <a:off x="5867400" y="64166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17, 2022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0" y="8128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</a:pPr>
            <a:r>
              <a:rPr lang="en-US" b="1" dirty="0"/>
              <a:t>Districting Timeline*</a:t>
            </a:r>
            <a:endParaRPr dirty="0"/>
          </a:p>
        </p:txBody>
      </p:sp>
      <p:graphicFrame>
        <p:nvGraphicFramePr>
          <p:cNvPr id="107" name="Google Shape;107;p5"/>
          <p:cNvGraphicFramePr/>
          <p:nvPr>
            <p:extLst>
              <p:ext uri="{D42A27DB-BD31-4B8C-83A1-F6EECF244321}">
                <p14:modId xmlns:p14="http://schemas.microsoft.com/office/powerpoint/2010/main" val="4106481484"/>
              </p:ext>
            </p:extLst>
          </p:nvPr>
        </p:nvGraphicFramePr>
        <p:xfrm>
          <a:off x="1079512" y="1249725"/>
          <a:ext cx="6984975" cy="3773950"/>
        </p:xfrm>
        <a:graphic>
          <a:graphicData uri="http://schemas.openxmlformats.org/drawingml/2006/table">
            <a:tbl>
              <a:tblPr firstRow="1" bandRow="1">
                <a:noFill/>
                <a:tableStyleId>{E53488D3-091D-491C-B968-13A999CD447F}</a:tableStyleId>
              </a:tblPr>
              <a:tblGrid>
                <a:gridCol w="230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3,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Overview of Process, Outreach Preview, Communities of Interest;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17, 2022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Map Drawing Criteria, Communities of Interest; Mapping Tools;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Draft Maps Published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May 24,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Draft Maps available for viewing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3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June 7,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Hearing to look at the first round of draft maps, discuss and revise the draft maps, and to discuss the election sequence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June 21,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Hearing to look at the second round of draft maps, discuss and revise the draft maps, and to discuss the election sequence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lang="en-US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July 5,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Introduce ordinance &amp; first reading to establish by-district elections. </a:t>
                      </a:r>
                      <a:endParaRPr lang="en-US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95251691"/>
                  </a:ext>
                </a:extLst>
              </a:tr>
            </a:tbl>
          </a:graphicData>
        </a:graphic>
      </p:graphicFrame>
      <p:sp>
        <p:nvSpPr>
          <p:cNvPr id="108" name="Google Shape;108;p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17, 2022</a:t>
            </a:r>
            <a:endParaRPr/>
          </a:p>
        </p:txBody>
      </p:sp>
      <p:cxnSp>
        <p:nvCxnSpPr>
          <p:cNvPr id="109" name="Google Shape;109;p5"/>
          <p:cNvCxnSpPr/>
          <p:nvPr/>
        </p:nvCxnSpPr>
        <p:spPr>
          <a:xfrm>
            <a:off x="3095100" y="1040555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DFFB492-5CD8-EBE5-8AEE-8AA1E7AC4D0F}"/>
              </a:ext>
            </a:extLst>
          </p:cNvPr>
          <p:cNvSpPr txBox="1"/>
          <p:nvPr/>
        </p:nvSpPr>
        <p:spPr>
          <a:xfrm>
            <a:off x="877824" y="5023675"/>
            <a:ext cx="772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* Subject to change per Council discussion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sz="145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0289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Twentieth Century"/>
              <a:buNone/>
            </a:pPr>
            <a:endParaRPr sz="9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Redistricting Rules and Goals</a:t>
            </a:r>
            <a:endParaRPr sz="4000" b="1"/>
          </a:p>
        </p:txBody>
      </p:sp>
      <p:sp>
        <p:nvSpPr>
          <p:cNvPr id="131" name="Google Shape;131;p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17, 2022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57" y="4028577"/>
            <a:ext cx="2572735" cy="170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17, 2022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4B0472-4A07-457F-B7DE-F275FBE7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A9024-B1FF-4046-AF62-745C7E41CF8E}"/>
              </a:ext>
            </a:extLst>
          </p:cNvPr>
          <p:cNvSpPr txBox="1"/>
          <p:nvPr/>
        </p:nvSpPr>
        <p:spPr>
          <a:xfrm>
            <a:off x="85344" y="1874520"/>
            <a:ext cx="220979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 courts view Citizen Voting Age Population data as the best available measure of “eligible voters.”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If La Palma adopts 5 districts (&amp; rotating mayor), each should have 3,120 residents.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If La Palma adopts 4 districts (&amp; citywide mayor), each should have 3,900 residents.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34EF51-A868-4DD9-AA8F-D5B08A577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399" y="1590675"/>
          <a:ext cx="648953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2648039" imgH="1838404" progId="Excel.Sheet.12">
                  <p:embed/>
                </p:oleObj>
              </mc:Choice>
              <mc:Fallback>
                <p:oleObj name="Worksheet" r:id="rId4" imgW="2648039" imgH="183840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34EF51-A868-4DD9-AA8F-D5B08A577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1590675"/>
                        <a:ext cx="6489535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0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17, 2022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89318"/>
            <a:ext cx="1858474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Demographic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56118"/>
            <a:ext cx="21335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These additional demographic data can be used to identify “communities of interest” in the districting process.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6CD6EA-61CE-44F8-98FD-8BF18ABB5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8012" y="381000"/>
          <a:ext cx="6254044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5276939" imgH="5400675" progId="Excel.Sheet.12">
                  <p:embed/>
                </p:oleObj>
              </mc:Choice>
              <mc:Fallback>
                <p:oleObj name="Worksheet" r:id="rId4" imgW="5276939" imgH="540067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D6CD6EA-61CE-44F8-98FD-8BF18ABB5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8012" y="381000"/>
                        <a:ext cx="6254044" cy="640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7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18232"/>
            <a:ext cx="5457052" cy="55288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17,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Latino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95" y="2255535"/>
            <a:ext cx="37338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slightly concentrated around Houston Ave.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 large pink blocks have few people.</a:t>
            </a:r>
          </a:p>
        </p:txBody>
      </p:sp>
    </p:spTree>
    <p:extLst>
      <p:ext uri="{BB962C8B-B14F-4D97-AF65-F5344CB8AC3E}">
        <p14:creationId xmlns:p14="http://schemas.microsoft.com/office/powerpoint/2010/main" val="3000877628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1267</Words>
  <Application>Microsoft Office PowerPoint</Application>
  <PresentationFormat>On-screen Show (4:3)</PresentationFormat>
  <Paragraphs>182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Open Sans</vt:lpstr>
      <vt:lpstr>Twentieth Century</vt:lpstr>
      <vt:lpstr>Garamond</vt:lpstr>
      <vt:lpstr>EB Garamond</vt:lpstr>
      <vt:lpstr>Tw Cen MT</vt:lpstr>
      <vt:lpstr>Noto Sans Symbols</vt:lpstr>
      <vt:lpstr>Calibri</vt:lpstr>
      <vt:lpstr>Median</vt:lpstr>
      <vt:lpstr>Worksheet</vt:lpstr>
      <vt:lpstr>City of La Palma Introduction to Districting</vt:lpstr>
      <vt:lpstr>Election Systems</vt:lpstr>
      <vt:lpstr>California Voting Rights Act (CVRA)</vt:lpstr>
      <vt:lpstr>CVRA Impact</vt:lpstr>
      <vt:lpstr>Districting Timeline*</vt:lpstr>
      <vt:lpstr>Redistricting Rules and Goals</vt:lpstr>
      <vt:lpstr>Key Demographics</vt:lpstr>
      <vt:lpstr>Demographic Summary</vt:lpstr>
      <vt:lpstr>Latino Population</vt:lpstr>
      <vt:lpstr>Asian Population</vt:lpstr>
      <vt:lpstr>Defining Neighborhoods</vt:lpstr>
      <vt:lpstr>Beyond Neighborhoods: Defining Communities of Interest</vt:lpstr>
      <vt:lpstr>Public Mapping and Map Review Tools</vt:lpstr>
      <vt:lpstr>Simple Map Drawing Tool</vt:lpstr>
      <vt:lpstr>Dave’s Redistricting App (DRA)</vt:lpstr>
      <vt:lpstr>Four vs. Five Districts</vt:lpstr>
      <vt:lpstr>Public Hearing &amp; Discussion</vt:lpstr>
      <vt:lpstr>Share Your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Dublin Introduction to Districting</dc:title>
  <dc:creator>Douglas Johnson</dc:creator>
  <cp:lastModifiedBy>Justin Levitt</cp:lastModifiedBy>
  <cp:revision>26</cp:revision>
  <dcterms:created xsi:type="dcterms:W3CDTF">2011-05-19T00:29:13Z</dcterms:created>
  <dcterms:modified xsi:type="dcterms:W3CDTF">2022-05-16T21:31:49Z</dcterms:modified>
</cp:coreProperties>
</file>