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60" r:id="rId3"/>
    <p:sldId id="262" r:id="rId4"/>
    <p:sldId id="506" r:id="rId5"/>
    <p:sldId id="528" r:id="rId6"/>
    <p:sldId id="529" r:id="rId7"/>
    <p:sldId id="530" r:id="rId8"/>
    <p:sldId id="531" r:id="rId9"/>
    <p:sldId id="283" r:id="rId10"/>
    <p:sldId id="284" r:id="rId11"/>
  </p:sldIdLst>
  <p:sldSz cx="9144000" cy="6858000" type="screen4x3"/>
  <p:notesSz cx="7315200" cy="96012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EB Garamond" panose="00000500000000000000" pitchFamily="2" charset="0"/>
      <p:regular r:id="rId17"/>
      <p:bold r:id="rId18"/>
      <p:italic r:id="rId19"/>
      <p:boldItalic r:id="rId20"/>
    </p:embeddedFont>
    <p:embeddedFont>
      <p:font typeface="Garamond" panose="02020404030301010803" pitchFamily="18" charset="0"/>
      <p:regular r:id="rId21"/>
      <p:bold r:id="rId22"/>
      <p:italic r:id="rId23"/>
    </p:embeddedFont>
    <p:embeddedFont>
      <p:font typeface="Open Sans" panose="020B060603050402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2" roundtripDataSignature="AMtx7miwiwJkJBqwBhJrjNh9URE8LThcp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53488D3-091D-491C-B968-13A999CD447F}">
  <a:tblStyle styleId="{E53488D3-091D-491C-B968-13A999CD447F}" styleName="Table_0">
    <a:wholeTbl>
      <a:tcTxStyle b="off" i="off">
        <a:font>
          <a:latin typeface="Tw Cen MT"/>
          <a:ea typeface="Tw Cen MT"/>
          <a:cs typeface="Tw Cen MT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EF2F7"/>
          </a:solidFill>
        </a:fill>
      </a:tcStyle>
    </a:wholeTbl>
    <a:band1H>
      <a:tcTxStyle/>
      <a:tcStyle>
        <a:tcBdr/>
        <a:fill>
          <a:solidFill>
            <a:srgbClr val="DCE5EE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CE5EE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718"/>
  </p:normalViewPr>
  <p:slideViewPr>
    <p:cSldViewPr snapToGrid="0">
      <p:cViewPr varScale="1">
        <p:scale>
          <a:sx n="105" d="100"/>
          <a:sy n="105" d="100"/>
        </p:scale>
        <p:origin x="179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04"/>
    </p:cViewPr>
  </p:sorter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52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5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5"/>
            <a:ext cx="3170248" cy="48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025" tIns="47000" rIns="94025" bIns="470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143313" y="5"/>
            <a:ext cx="3170248" cy="48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025" tIns="47000" rIns="94025" bIns="470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257300" y="719138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31853" y="4561307"/>
            <a:ext cx="5851504" cy="4320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025" tIns="47000" rIns="94025" bIns="4700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119354"/>
            <a:ext cx="3170248" cy="48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025" tIns="47000" rIns="94025" bIns="470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143313" y="9119354"/>
            <a:ext cx="3170248" cy="48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025" tIns="47000" rIns="94025" bIns="470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935147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1:notes"/>
          <p:cNvSpPr txBox="1">
            <a:spLocks noGrp="1"/>
          </p:cNvSpPr>
          <p:nvPr>
            <p:ph type="body" idx="1"/>
          </p:nvPr>
        </p:nvSpPr>
        <p:spPr>
          <a:xfrm>
            <a:off x="701361" y="4387845"/>
            <a:ext cx="5607691" cy="4156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71" name="Google Shape;71;p1:notes"/>
          <p:cNvSpPr txBox="1">
            <a:spLocks noGrp="1"/>
          </p:cNvSpPr>
          <p:nvPr>
            <p:ph type="sldNum" idx="12"/>
          </p:nvPr>
        </p:nvSpPr>
        <p:spPr>
          <a:xfrm>
            <a:off x="3970675" y="8772553"/>
            <a:ext cx="3038155" cy="461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0340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731853" y="4561307"/>
            <a:ext cx="5851504" cy="4320377"/>
          </a:xfrm>
          <a:prstGeom prst="rect">
            <a:avLst/>
          </a:prstGeom>
        </p:spPr>
        <p:txBody>
          <a:bodyPr spcFirstLastPara="1" wrap="square" lIns="94025" tIns="47000" rIns="94025" bIns="47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2796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20" name="Google Shape;120;p7:notes"/>
          <p:cNvSpPr txBox="1">
            <a:spLocks noGrp="1"/>
          </p:cNvSpPr>
          <p:nvPr>
            <p:ph type="body" idx="1"/>
          </p:nvPr>
        </p:nvSpPr>
        <p:spPr>
          <a:xfrm>
            <a:off x="701361" y="4387845"/>
            <a:ext cx="5607691" cy="4156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1" name="Google Shape;121;p7:notes"/>
          <p:cNvSpPr txBox="1">
            <a:spLocks noGrp="1"/>
          </p:cNvSpPr>
          <p:nvPr>
            <p:ph type="sldNum" idx="12"/>
          </p:nvPr>
        </p:nvSpPr>
        <p:spPr>
          <a:xfrm>
            <a:off x="3970675" y="8772553"/>
            <a:ext cx="3038155" cy="461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1686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8:notes"/>
          <p:cNvSpPr txBox="1">
            <a:spLocks noGrp="1"/>
          </p:cNvSpPr>
          <p:nvPr>
            <p:ph type="body" idx="1"/>
          </p:nvPr>
        </p:nvSpPr>
        <p:spPr>
          <a:xfrm>
            <a:off x="701361" y="4387845"/>
            <a:ext cx="5607691" cy="4156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11" name="Google Shape;31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20084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9:notes"/>
          <p:cNvSpPr txBox="1">
            <a:spLocks noGrp="1"/>
          </p:cNvSpPr>
          <p:nvPr>
            <p:ph type="body" idx="1"/>
          </p:nvPr>
        </p:nvSpPr>
        <p:spPr>
          <a:xfrm>
            <a:off x="701361" y="4387845"/>
            <a:ext cx="5607691" cy="4156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19" name="Google Shape;31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73715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bg>
      <p:bgPr>
        <a:solidFill>
          <a:srgbClr val="FFFFF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1"/>
          <p:cNvSpPr/>
          <p:nvPr/>
        </p:nvSpPr>
        <p:spPr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wentieth Century"/>
              <a:buNone/>
            </a:pPr>
            <a:endParaRPr sz="1800" b="0" i="0" u="none" strike="noStrike" cap="non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8" name="Google Shape;18;p31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rgbClr val="C1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wentieth Century"/>
              <a:buNone/>
            </a:pPr>
            <a:endParaRPr sz="1800" b="0" i="0" u="none" strike="noStrike" cap="non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9" name="Google Shape;19;p31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wentieth Century"/>
              <a:buNone/>
            </a:pPr>
            <a:endParaRPr sz="1800" b="0" i="0" u="none" strike="noStrike" cap="non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0" name="Google Shape;20;p31"/>
          <p:cNvSpPr txBox="1"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 cap="none">
                <a:solidFill>
                  <a:srgbClr val="0020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1"/>
          <p:cNvSpPr txBox="1"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700"/>
              </a:spcBef>
              <a:spcAft>
                <a:spcPts val="0"/>
              </a:spcAft>
              <a:buSzPts val="1560"/>
              <a:buNone/>
              <a:defRPr sz="2600">
                <a:solidFill>
                  <a:srgbClr val="FFFFFF"/>
                </a:solidFill>
              </a:defRPr>
            </a:lvl1pPr>
            <a:lvl2pPr lvl="1" algn="ctr">
              <a:spcBef>
                <a:spcPts val="550"/>
              </a:spcBef>
              <a:spcAft>
                <a:spcPts val="0"/>
              </a:spcAft>
              <a:buSzPts val="1260"/>
              <a:buNone/>
              <a:defRPr/>
            </a:lvl2pPr>
            <a:lvl3pPr lvl="2" algn="ctr">
              <a:spcBef>
                <a:spcPts val="500"/>
              </a:spcBef>
              <a:spcAft>
                <a:spcPts val="0"/>
              </a:spcAft>
              <a:buSzPts val="135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135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1"/>
          <p:cNvSpPr txBox="1">
            <a:spLocks noGrp="1"/>
          </p:cNvSpPr>
          <p:nvPr>
            <p:ph type="dt" idx="10"/>
          </p:nvPr>
        </p:nvSpPr>
        <p:spPr>
          <a:xfrm>
            <a:off x="76200" y="6068699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aramond"/>
              <a:buNone/>
              <a:defRPr sz="200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wentieth Century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wentieth Century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wentieth Century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wentieth Century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wentieth Century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wentieth Century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wentieth Century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wentieth Century"/>
              <a:buNone/>
              <a:defRPr/>
            </a:lvl9pPr>
          </a:lstStyle>
          <a:p>
            <a:r>
              <a:rPr lang="en-US"/>
              <a:t>August 2, 2022</a:t>
            </a:r>
            <a:endParaRPr/>
          </a:p>
        </p:txBody>
      </p:sp>
      <p:pic>
        <p:nvPicPr>
          <p:cNvPr id="23" name="Google Shape;23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81" y="0"/>
            <a:ext cx="1899719" cy="1372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" name="Google Shape;24;p31"/>
          <p:cNvCxnSpPr/>
          <p:nvPr/>
        </p:nvCxnSpPr>
        <p:spPr>
          <a:xfrm>
            <a:off x="-1905000" y="152400"/>
            <a:ext cx="914400" cy="914400"/>
          </a:xfrm>
          <a:prstGeom prst="straightConnector1">
            <a:avLst/>
          </a:prstGeom>
          <a:noFill/>
          <a:ln w="100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 sz="4400">
                <a:latin typeface="Garamond"/>
                <a:ea typeface="Garamond"/>
                <a:cs typeface="Garamond"/>
                <a:sym typeface="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2"/>
          <p:cNvSpPr txBox="1">
            <a:spLocks noGrp="1"/>
          </p:cNvSpPr>
          <p:nvPr>
            <p:ph type="body" idx="1"/>
          </p:nvPr>
        </p:nvSpPr>
        <p:spPr>
          <a:xfrm>
            <a:off x="612648" y="990600"/>
            <a:ext cx="8153400" cy="51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5280" algn="l">
              <a:spcBef>
                <a:spcPts val="700"/>
              </a:spcBef>
              <a:spcAft>
                <a:spcPts val="0"/>
              </a:spcAft>
              <a:buSzPts val="1680"/>
              <a:buChar char="◻"/>
              <a:defRPr sz="2800">
                <a:latin typeface="Garamond"/>
                <a:ea typeface="Garamond"/>
                <a:cs typeface="Garamond"/>
                <a:sym typeface="Garamond"/>
              </a:defRPr>
            </a:lvl1pPr>
            <a:lvl2pPr marL="914400" lvl="1" indent="-335280" algn="l">
              <a:spcBef>
                <a:spcPts val="550"/>
              </a:spcBef>
              <a:spcAft>
                <a:spcPts val="0"/>
              </a:spcAft>
              <a:buSzPts val="1680"/>
              <a:buChar char="🞑"/>
              <a:defRPr sz="2400">
                <a:latin typeface="Garamond"/>
                <a:ea typeface="Garamond"/>
                <a:cs typeface="Garamond"/>
                <a:sym typeface="Garamond"/>
              </a:defRPr>
            </a:lvl2pPr>
            <a:lvl3pPr marL="1371600" lvl="2" indent="-323850" algn="l">
              <a:spcBef>
                <a:spcPts val="500"/>
              </a:spcBef>
              <a:spcAft>
                <a:spcPts val="0"/>
              </a:spcAft>
              <a:buSzPts val="1500"/>
              <a:buChar char="■"/>
              <a:defRPr sz="2000">
                <a:latin typeface="Garamond"/>
                <a:ea typeface="Garamond"/>
                <a:cs typeface="Garamond"/>
                <a:sym typeface="Garamond"/>
              </a:defRPr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 sz="1800">
                <a:latin typeface="Garamond"/>
                <a:ea typeface="Garamond"/>
                <a:cs typeface="Garamond"/>
                <a:sym typeface="Garamond"/>
              </a:defRPr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 sz="1800">
                <a:latin typeface="Garamond"/>
                <a:ea typeface="Garamond"/>
                <a:cs typeface="Garamond"/>
                <a:sym typeface="Garamond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28" name="Google Shape;28;p32"/>
          <p:cNvSpPr txBox="1">
            <a:spLocks noGrp="1"/>
          </p:cNvSpPr>
          <p:nvPr>
            <p:ph type="dt" idx="10"/>
          </p:nvPr>
        </p:nvSpPr>
        <p:spPr>
          <a:xfrm>
            <a:off x="5933536" y="6411594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August 2, 2022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rgbClr val="FFFFFF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5"/>
          <p:cNvSpPr txBox="1">
            <a:spLocks noGrp="1"/>
          </p:cNvSpPr>
          <p:nvPr>
            <p:ph type="ctrTitle"/>
          </p:nvPr>
        </p:nvSpPr>
        <p:spPr>
          <a:xfrm>
            <a:off x="-2875" y="3962400"/>
            <a:ext cx="9133935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 cap="none">
                <a:solidFill>
                  <a:srgbClr val="0020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9" name="Google Shape;39;p35"/>
          <p:cNvCxnSpPr/>
          <p:nvPr/>
        </p:nvCxnSpPr>
        <p:spPr>
          <a:xfrm>
            <a:off x="-1905000" y="152400"/>
            <a:ext cx="914400" cy="914400"/>
          </a:xfrm>
          <a:prstGeom prst="straightConnector1">
            <a:avLst/>
          </a:prstGeom>
          <a:noFill/>
          <a:ln w="100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0" name="Google Shape;40;p35"/>
          <p:cNvCxnSpPr/>
          <p:nvPr/>
        </p:nvCxnSpPr>
        <p:spPr>
          <a:xfrm>
            <a:off x="1295400" y="6360318"/>
            <a:ext cx="7838536" cy="0"/>
          </a:xfrm>
          <a:prstGeom prst="straightConnector1">
            <a:avLst/>
          </a:prstGeom>
          <a:noFill/>
          <a:ln w="15875" cap="flat" cmpd="sng">
            <a:solidFill>
              <a:srgbClr val="C80000">
                <a:alpha val="54901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1" name="Google Shape;41;p35"/>
          <p:cNvPicPr preferRelativeResize="0"/>
          <p:nvPr/>
        </p:nvPicPr>
        <p:blipFill rotWithShape="1">
          <a:blip r:embed="rId2">
            <a:alphaModFix/>
          </a:blip>
          <a:srcRect b="15385"/>
          <a:stretch/>
        </p:blipFill>
        <p:spPr>
          <a:xfrm>
            <a:off x="10065" y="6019800"/>
            <a:ext cx="1371396" cy="8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35"/>
          <p:cNvSpPr txBox="1"/>
          <p:nvPr/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‹#›</a:t>
            </a:fld>
            <a:endParaRPr sz="1400" b="1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3" name="Google Shape;43;p35"/>
          <p:cNvSpPr txBox="1">
            <a:spLocks noGrp="1"/>
          </p:cNvSpPr>
          <p:nvPr>
            <p:ph type="dt" idx="10"/>
          </p:nvPr>
        </p:nvSpPr>
        <p:spPr>
          <a:xfrm>
            <a:off x="5933536" y="6411594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August 2, 2022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6"/>
          <p:cNvSpPr txBox="1">
            <a:spLocks noGrp="1"/>
          </p:cNvSpPr>
          <p:nvPr>
            <p:ph type="body" idx="1"/>
          </p:nvPr>
        </p:nvSpPr>
        <p:spPr>
          <a:xfrm>
            <a:off x="1010443" y="2718275"/>
            <a:ext cx="7123113" cy="167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700"/>
              </a:spcBef>
              <a:spcAft>
                <a:spcPts val="0"/>
              </a:spcAft>
              <a:buSzPts val="1680"/>
              <a:buNone/>
              <a:defRPr sz="280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550"/>
              </a:spcBef>
              <a:spcAft>
                <a:spcPts val="0"/>
              </a:spcAft>
              <a:buSzPts val="126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500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105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SzPts val="910"/>
              <a:buNone/>
              <a:defRPr sz="1400">
                <a:solidFill>
                  <a:srgbClr val="888888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46" name="Google Shape;46;p36"/>
          <p:cNvSpPr/>
          <p:nvPr/>
        </p:nvSpPr>
        <p:spPr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7" name="Google Shape;47;p36"/>
          <p:cNvSpPr/>
          <p:nvPr/>
        </p:nvSpPr>
        <p:spPr>
          <a:xfrm>
            <a:off x="10065" y="1600200"/>
            <a:ext cx="9133935" cy="990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48" name="Google Shape;48;p36"/>
          <p:cNvSpPr txBox="1">
            <a:spLocks noGrp="1"/>
          </p:cNvSpPr>
          <p:nvPr>
            <p:ph type="title"/>
          </p:nvPr>
        </p:nvSpPr>
        <p:spPr>
          <a:xfrm>
            <a:off x="0" y="1600200"/>
            <a:ext cx="89916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Garamond"/>
              <a:buNone/>
              <a:defRPr sz="4400" b="0" cap="none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6"/>
          <p:cNvSpPr txBox="1">
            <a:spLocks noGrp="1"/>
          </p:cNvSpPr>
          <p:nvPr>
            <p:ph type="dt" idx="10"/>
          </p:nvPr>
        </p:nvSpPr>
        <p:spPr>
          <a:xfrm>
            <a:off x="5933536" y="6411594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August 2, 2022</a:t>
            </a:r>
            <a:endParaRPr/>
          </a:p>
        </p:txBody>
      </p:sp>
      <p:cxnSp>
        <p:nvCxnSpPr>
          <p:cNvPr id="50" name="Google Shape;50;p36"/>
          <p:cNvCxnSpPr/>
          <p:nvPr/>
        </p:nvCxnSpPr>
        <p:spPr>
          <a:xfrm>
            <a:off x="1295400" y="6360318"/>
            <a:ext cx="7838536" cy="0"/>
          </a:xfrm>
          <a:prstGeom prst="straightConnector1">
            <a:avLst/>
          </a:prstGeom>
          <a:noFill/>
          <a:ln w="15875" cap="flat" cmpd="sng">
            <a:solidFill>
              <a:srgbClr val="C80000">
                <a:alpha val="54901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1" name="Google Shape;51;p36"/>
          <p:cNvPicPr preferRelativeResize="0"/>
          <p:nvPr/>
        </p:nvPicPr>
        <p:blipFill rotWithShape="1">
          <a:blip r:embed="rId2">
            <a:alphaModFix/>
          </a:blip>
          <a:srcRect b="15385"/>
          <a:stretch/>
        </p:blipFill>
        <p:spPr>
          <a:xfrm>
            <a:off x="10065" y="6019800"/>
            <a:ext cx="1371396" cy="8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36"/>
          <p:cNvSpPr txBox="1"/>
          <p:nvPr/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‹#›</a:t>
            </a:fld>
            <a:endParaRPr sz="1400" b="1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6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7"/>
          <p:cNvSpPr txBox="1">
            <a:spLocks noGrp="1"/>
          </p:cNvSpPr>
          <p:nvPr>
            <p:ph type="body" idx="1"/>
          </p:nvPr>
        </p:nvSpPr>
        <p:spPr>
          <a:xfrm>
            <a:off x="523336" y="1591692"/>
            <a:ext cx="3886200" cy="4504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56" name="Google Shape;56;p37"/>
          <p:cNvSpPr txBox="1">
            <a:spLocks noGrp="1"/>
          </p:cNvSpPr>
          <p:nvPr>
            <p:ph type="body" idx="2"/>
          </p:nvPr>
        </p:nvSpPr>
        <p:spPr>
          <a:xfrm>
            <a:off x="4714336" y="1591693"/>
            <a:ext cx="3886200" cy="45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57" name="Google Shape;57;p37"/>
          <p:cNvSpPr txBox="1">
            <a:spLocks noGrp="1"/>
          </p:cNvSpPr>
          <p:nvPr>
            <p:ph type="dt" idx="10"/>
          </p:nvPr>
        </p:nvSpPr>
        <p:spPr>
          <a:xfrm>
            <a:off x="5933536" y="6411594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August 2, 2022</a:t>
            </a:r>
            <a:endParaRPr/>
          </a:p>
        </p:txBody>
      </p:sp>
      <p:sp>
        <p:nvSpPr>
          <p:cNvPr id="58" name="Google Shape;58;p37"/>
          <p:cNvSpPr txBox="1">
            <a:spLocks noGrp="1"/>
          </p:cNvSpPr>
          <p:nvPr>
            <p:ph type="body" idx="3"/>
          </p:nvPr>
        </p:nvSpPr>
        <p:spPr>
          <a:xfrm>
            <a:off x="523336" y="905893"/>
            <a:ext cx="3886200" cy="6400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1200"/>
              <a:buFont typeface="Garamond"/>
              <a:buNone/>
              <a:defRPr sz="2000" b="1">
                <a:solidFill>
                  <a:srgbClr val="FFFFFF"/>
                </a:solidFill>
              </a:defRPr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59" name="Google Shape;59;p37"/>
          <p:cNvSpPr txBox="1">
            <a:spLocks noGrp="1"/>
          </p:cNvSpPr>
          <p:nvPr>
            <p:ph type="body" idx="4"/>
          </p:nvPr>
        </p:nvSpPr>
        <p:spPr>
          <a:xfrm>
            <a:off x="4714336" y="905893"/>
            <a:ext cx="3886200" cy="6400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1200"/>
              <a:buFont typeface="Garamond"/>
              <a:buNone/>
              <a:defRPr sz="2000" b="1">
                <a:solidFill>
                  <a:srgbClr val="FFFFFF"/>
                </a:solidFill>
              </a:defRPr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8"/>
          <p:cNvSpPr txBox="1">
            <a:spLocks noGrp="1"/>
          </p:cNvSpPr>
          <p:nvPr>
            <p:ph type="dt" idx="10"/>
          </p:nvPr>
        </p:nvSpPr>
        <p:spPr>
          <a:xfrm>
            <a:off x="5933536" y="6411594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August 2, 2022</a:t>
            </a:r>
            <a:endParaRPr/>
          </a:p>
        </p:txBody>
      </p:sp>
      <p:cxnSp>
        <p:nvCxnSpPr>
          <p:cNvPr id="62" name="Google Shape;62;p38"/>
          <p:cNvCxnSpPr/>
          <p:nvPr/>
        </p:nvCxnSpPr>
        <p:spPr>
          <a:xfrm>
            <a:off x="1295400" y="6360318"/>
            <a:ext cx="7838536" cy="0"/>
          </a:xfrm>
          <a:prstGeom prst="straightConnector1">
            <a:avLst/>
          </a:prstGeom>
          <a:noFill/>
          <a:ln w="15875" cap="flat" cmpd="sng">
            <a:solidFill>
              <a:srgbClr val="C80000">
                <a:alpha val="54901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3" name="Google Shape;63;p38"/>
          <p:cNvPicPr preferRelativeResize="0"/>
          <p:nvPr/>
        </p:nvPicPr>
        <p:blipFill rotWithShape="1">
          <a:blip r:embed="rId2">
            <a:alphaModFix/>
          </a:blip>
          <a:srcRect b="15385"/>
          <a:stretch/>
        </p:blipFill>
        <p:spPr>
          <a:xfrm>
            <a:off x="10065" y="6019800"/>
            <a:ext cx="1371396" cy="8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38"/>
          <p:cNvSpPr txBox="1"/>
          <p:nvPr/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‹#›</a:t>
            </a:fld>
            <a:endParaRPr sz="1400" b="1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6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 sz="44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9"/>
          <p:cNvSpPr txBox="1">
            <a:spLocks noGrp="1"/>
          </p:cNvSpPr>
          <p:nvPr>
            <p:ph type="dt" idx="10"/>
          </p:nvPr>
        </p:nvSpPr>
        <p:spPr>
          <a:xfrm>
            <a:off x="5933536" y="6411594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August 2, 2022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>
            <a:spLocks noGrp="1"/>
          </p:cNvSpPr>
          <p:nvPr>
            <p:ph type="title"/>
          </p:nvPr>
        </p:nvSpPr>
        <p:spPr>
          <a:xfrm>
            <a:off x="10064" y="-2619"/>
            <a:ext cx="9123871" cy="871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 sz="4400" b="0" i="0" u="none" strike="noStrike" cap="none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0"/>
          <p:cNvSpPr txBox="1">
            <a:spLocks noGrp="1"/>
          </p:cNvSpPr>
          <p:nvPr>
            <p:ph type="body" idx="1"/>
          </p:nvPr>
        </p:nvSpPr>
        <p:spPr>
          <a:xfrm>
            <a:off x="612648" y="919954"/>
            <a:ext cx="8153400" cy="5206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909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29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344169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🞑"/>
              <a:defRPr sz="26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371600" marR="0" lvl="2" indent="-338137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2" name="Google Shape;12;p30"/>
          <p:cNvSpPr txBox="1">
            <a:spLocks noGrp="1"/>
          </p:cNvSpPr>
          <p:nvPr>
            <p:ph type="dt" idx="10"/>
          </p:nvPr>
        </p:nvSpPr>
        <p:spPr>
          <a:xfrm>
            <a:off x="5933536" y="6411594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r>
              <a:rPr lang="en-US"/>
              <a:t>August 2, 2022</a:t>
            </a:r>
            <a:endParaRPr/>
          </a:p>
        </p:txBody>
      </p:sp>
      <p:cxnSp>
        <p:nvCxnSpPr>
          <p:cNvPr id="13" name="Google Shape;13;p30"/>
          <p:cNvCxnSpPr/>
          <p:nvPr/>
        </p:nvCxnSpPr>
        <p:spPr>
          <a:xfrm>
            <a:off x="1295400" y="6360318"/>
            <a:ext cx="7838536" cy="0"/>
          </a:xfrm>
          <a:prstGeom prst="straightConnector1">
            <a:avLst/>
          </a:prstGeom>
          <a:noFill/>
          <a:ln w="15875" cap="flat" cmpd="sng">
            <a:solidFill>
              <a:srgbClr val="C80000">
                <a:alpha val="54901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4" name="Google Shape;14;p30"/>
          <p:cNvPicPr preferRelativeResize="0"/>
          <p:nvPr/>
        </p:nvPicPr>
        <p:blipFill rotWithShape="1">
          <a:blip r:embed="rId9">
            <a:alphaModFix/>
          </a:blip>
          <a:srcRect b="15385"/>
          <a:stretch/>
        </p:blipFill>
        <p:spPr>
          <a:xfrm>
            <a:off x="10065" y="6019800"/>
            <a:ext cx="1371396" cy="8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0"/>
          <p:cNvSpPr txBox="1"/>
          <p:nvPr/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‹#›</a:t>
            </a:fld>
            <a:endParaRPr sz="1400" b="1" i="0" u="none" strike="noStrike" cap="none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7" r:id="rId7"/>
  </p:sldLayoutIdLst>
  <p:hf sldNum="0" hdr="0" ft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ndcresearch.maps.arcgis.com/apps/View/index.html?appid=2ff02212caa54c6e8866f5f96683c025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"/>
          <p:cNvSpPr txBox="1">
            <a:spLocks noGrp="1"/>
          </p:cNvSpPr>
          <p:nvPr>
            <p:ph type="ctrTitle"/>
          </p:nvPr>
        </p:nvSpPr>
        <p:spPr>
          <a:xfrm>
            <a:off x="0" y="49259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</a:pPr>
            <a:r>
              <a:rPr lang="en-US" sz="3600" b="1" dirty="0"/>
              <a:t>City of La Palma</a:t>
            </a:r>
            <a:br>
              <a:rPr lang="en-US" sz="3600" b="1" dirty="0"/>
            </a:br>
            <a:r>
              <a:rPr lang="en-US" sz="3600" b="1" dirty="0"/>
              <a:t>Draft Plan Presentation</a:t>
            </a:r>
            <a:endParaRPr sz="3600" b="1" dirty="0"/>
          </a:p>
        </p:txBody>
      </p:sp>
      <p:sp>
        <p:nvSpPr>
          <p:cNvPr id="74" name="Google Shape;74;p1"/>
          <p:cNvSpPr txBox="1">
            <a:spLocks noGrp="1"/>
          </p:cNvSpPr>
          <p:nvPr>
            <p:ph type="dt" idx="10"/>
          </p:nvPr>
        </p:nvSpPr>
        <p:spPr>
          <a:xfrm>
            <a:off x="76200" y="6068699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EB Garamond"/>
              <a:buNone/>
            </a:pPr>
            <a:r>
              <a:rPr lang="en-US">
                <a:latin typeface="EB Garamond"/>
                <a:ea typeface="EB Garamond"/>
                <a:cs typeface="EB Garamond"/>
                <a:sym typeface="EB Garamond"/>
              </a:rPr>
              <a:t>August 2, 2022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71F28F-6ADF-45C3-B82C-6D03DE41E2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6059" y="557566"/>
            <a:ext cx="3951882" cy="40038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28554A16-B09D-4B59-9FA8-C707F4DB86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>
            <a:noAutofit/>
          </a:bodyPr>
          <a:lstStyle/>
          <a:p>
            <a:br>
              <a:rPr lang="en-US" sz="14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Justin Levitt, Vice-President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National Demographics Corporation (NDC)</a:t>
            </a:r>
          </a:p>
          <a:p>
            <a:endParaRPr lang="en-US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9"/>
          <p:cNvSpPr txBox="1">
            <a:spLocks noGrp="1"/>
          </p:cNvSpPr>
          <p:nvPr>
            <p:ph type="title"/>
          </p:nvPr>
        </p:nvSpPr>
        <p:spPr>
          <a:xfrm>
            <a:off x="341375" y="367500"/>
            <a:ext cx="8461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sz="4000" b="1"/>
              <a:t>Share Your Thoughts</a:t>
            </a:r>
            <a:endParaRPr sz="4000"/>
          </a:p>
        </p:txBody>
      </p:sp>
      <p:sp>
        <p:nvSpPr>
          <p:cNvPr id="322" name="Google Shape;322;p29"/>
          <p:cNvSpPr txBox="1">
            <a:spLocks noGrp="1"/>
          </p:cNvSpPr>
          <p:nvPr>
            <p:ph type="body" idx="1"/>
          </p:nvPr>
        </p:nvSpPr>
        <p:spPr>
          <a:xfrm>
            <a:off x="842537" y="1676400"/>
            <a:ext cx="7449900" cy="41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680"/>
              <a:buNone/>
            </a:pPr>
            <a:endParaRPr dirty="0">
              <a:solidFill>
                <a:srgbClr val="7030A0"/>
              </a:solidFill>
            </a:endParaRPr>
          </a:p>
          <a:p>
            <a:pPr marL="0" lvl="0" indent="0" algn="ctr" rtl="0">
              <a:spcBef>
                <a:spcPts val="700"/>
              </a:spcBef>
              <a:spcAft>
                <a:spcPts val="0"/>
              </a:spcAft>
              <a:buSzPts val="1680"/>
              <a:buNone/>
            </a:pPr>
            <a:r>
              <a:rPr lang="en-US" b="1" dirty="0">
                <a:solidFill>
                  <a:srgbClr val="002060"/>
                </a:solidFill>
              </a:rPr>
              <a:t>Website</a:t>
            </a:r>
            <a:endParaRPr dirty="0">
              <a:solidFill>
                <a:srgbClr val="002060"/>
              </a:solidFill>
            </a:endParaRPr>
          </a:p>
          <a:p>
            <a:pPr marL="0" lvl="0" indent="0" algn="ctr" rtl="0">
              <a:spcBef>
                <a:spcPts val="700"/>
              </a:spcBef>
              <a:spcAft>
                <a:spcPts val="0"/>
              </a:spcAft>
              <a:buSzPts val="1680"/>
              <a:buNone/>
            </a:pPr>
            <a:r>
              <a:rPr lang="en-US" b="1" dirty="0">
                <a:solidFill>
                  <a:srgbClr val="FF0000"/>
                </a:solidFill>
              </a:rPr>
              <a:t>www.CityofLaPalma.org/Districting</a:t>
            </a:r>
            <a:endParaRPr sz="2000" dirty="0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700"/>
              </a:spcBef>
              <a:spcAft>
                <a:spcPts val="0"/>
              </a:spcAft>
              <a:buSzPts val="1680"/>
              <a:buNone/>
            </a:pPr>
            <a:r>
              <a:rPr lang="en-US" b="1" dirty="0">
                <a:solidFill>
                  <a:srgbClr val="002060"/>
                </a:solidFill>
              </a:rPr>
              <a:t>Phone</a:t>
            </a:r>
            <a:endParaRPr dirty="0">
              <a:solidFill>
                <a:srgbClr val="002060"/>
              </a:solidFill>
            </a:endParaRPr>
          </a:p>
          <a:p>
            <a:pPr marL="0" lvl="0" indent="0" algn="ctr" rtl="0">
              <a:spcBef>
                <a:spcPts val="700"/>
              </a:spcBef>
              <a:spcAft>
                <a:spcPts val="0"/>
              </a:spcAft>
              <a:buSzPts val="1680"/>
              <a:buNone/>
            </a:pPr>
            <a:r>
              <a:rPr lang="en-US" b="1" dirty="0">
                <a:solidFill>
                  <a:srgbClr val="C00000"/>
                </a:solidFill>
              </a:rPr>
              <a:t>(714) 690-3358</a:t>
            </a:r>
            <a:endParaRPr sz="2000" b="1" dirty="0">
              <a:solidFill>
                <a:srgbClr val="C00000"/>
              </a:solidFill>
            </a:endParaRPr>
          </a:p>
          <a:p>
            <a:pPr marL="0" lvl="0" indent="0" algn="ctr" rtl="0">
              <a:spcBef>
                <a:spcPts val="700"/>
              </a:spcBef>
              <a:spcAft>
                <a:spcPts val="0"/>
              </a:spcAft>
              <a:buSzPts val="1680"/>
              <a:buNone/>
            </a:pPr>
            <a:r>
              <a:rPr lang="en-US" b="0" i="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 </a:t>
            </a:r>
            <a:r>
              <a:rPr lang="en-US" b="1" dirty="0">
                <a:solidFill>
                  <a:srgbClr val="002060"/>
                </a:solidFill>
              </a:rPr>
              <a:t>Email</a:t>
            </a:r>
            <a:endParaRPr dirty="0">
              <a:solidFill>
                <a:srgbClr val="002060"/>
              </a:solidFill>
            </a:endParaRPr>
          </a:p>
          <a:p>
            <a:pPr marL="0" lvl="0" indent="0" algn="ctr" rtl="0">
              <a:spcBef>
                <a:spcPts val="700"/>
              </a:spcBef>
              <a:spcAft>
                <a:spcPts val="0"/>
              </a:spcAft>
              <a:buSzPts val="1680"/>
              <a:buNone/>
            </a:pPr>
            <a:r>
              <a:rPr lang="en-US" b="1" u="sng" dirty="0">
                <a:solidFill>
                  <a:srgbClr val="C00000"/>
                </a:solidFill>
              </a:rPr>
              <a:t>Districting@CityofLaPalma.org</a:t>
            </a:r>
            <a:endParaRPr b="1" dirty="0">
              <a:solidFill>
                <a:srgbClr val="C00000"/>
              </a:solidFill>
            </a:endParaRPr>
          </a:p>
        </p:txBody>
      </p:sp>
      <p:cxnSp>
        <p:nvCxnSpPr>
          <p:cNvPr id="323" name="Google Shape;323;p29"/>
          <p:cNvCxnSpPr/>
          <p:nvPr/>
        </p:nvCxnSpPr>
        <p:spPr>
          <a:xfrm>
            <a:off x="3048000" y="1447800"/>
            <a:ext cx="3038975" cy="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4" name="Google Shape;324;p29"/>
          <p:cNvSpPr txBox="1">
            <a:spLocks noGrp="1"/>
          </p:cNvSpPr>
          <p:nvPr>
            <p:ph type="dt" idx="10"/>
          </p:nvPr>
        </p:nvSpPr>
        <p:spPr>
          <a:xfrm>
            <a:off x="5933536" y="6411594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2060"/>
                </a:solidFill>
              </a:rPr>
              <a:t>August 2, 2022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"/>
          <p:cNvSpPr txBox="1">
            <a:spLocks noGrp="1"/>
          </p:cNvSpPr>
          <p:nvPr>
            <p:ph type="title"/>
          </p:nvPr>
        </p:nvSpPr>
        <p:spPr>
          <a:xfrm>
            <a:off x="0" y="81281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</a:pPr>
            <a:r>
              <a:rPr lang="en-US" b="1" dirty="0"/>
              <a:t>Districting Timeline</a:t>
            </a:r>
            <a:endParaRPr dirty="0"/>
          </a:p>
        </p:txBody>
      </p:sp>
      <p:graphicFrame>
        <p:nvGraphicFramePr>
          <p:cNvPr id="107" name="Google Shape;107;p5"/>
          <p:cNvGraphicFramePr/>
          <p:nvPr>
            <p:extLst>
              <p:ext uri="{D42A27DB-BD31-4B8C-83A1-F6EECF244321}">
                <p14:modId xmlns:p14="http://schemas.microsoft.com/office/powerpoint/2010/main" val="279183695"/>
              </p:ext>
            </p:extLst>
          </p:nvPr>
        </p:nvGraphicFramePr>
        <p:xfrm>
          <a:off x="740924" y="883516"/>
          <a:ext cx="7662152" cy="5897438"/>
        </p:xfrm>
        <a:graphic>
          <a:graphicData uri="http://schemas.openxmlformats.org/drawingml/2006/table">
            <a:tbl>
              <a:tblPr firstRow="1" bandRow="1">
                <a:noFill/>
                <a:tableStyleId>{E53488D3-091D-491C-B968-13A999CD447F}</a:tableStyleId>
              </a:tblPr>
              <a:tblGrid>
                <a:gridCol w="2525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364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698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strike="noStrike" cap="none">
                          <a:solidFill>
                            <a:schemeClr val="dk1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Step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dk1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Description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2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dirty="0">
                          <a:solidFill>
                            <a:schemeClr val="dk1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Public Hearing 1</a:t>
                      </a:r>
                      <a:endParaRPr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dirty="0">
                          <a:solidFill>
                            <a:schemeClr val="dk1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May 3, 2022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Garamond"/>
                        <a:buNone/>
                      </a:pPr>
                      <a:r>
                        <a:rPr lang="en-US" sz="1500" dirty="0">
                          <a:solidFill>
                            <a:schemeClr val="dk1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Overview of Process, Outreach Preview, Communities of Interest; Community Feedback.</a:t>
                      </a:r>
                      <a:endParaRPr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dirty="0">
                          <a:solidFill>
                            <a:schemeClr val="dk1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Public Hearing 2</a:t>
                      </a:r>
                      <a:endParaRPr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dirty="0">
                          <a:solidFill>
                            <a:schemeClr val="dk1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May 17, 2022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dirty="0">
                          <a:solidFill>
                            <a:schemeClr val="dk1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Map Drawing Criteria, Communities of Interest; Mapping Tools; Community Feedback.</a:t>
                      </a:r>
                      <a:endParaRPr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Garamond"/>
                        <a:buNone/>
                      </a:pPr>
                      <a:r>
                        <a:rPr lang="en-US" sz="1500" b="1" dirty="0">
                          <a:solidFill>
                            <a:schemeClr val="dk1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Community Workshop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Garamond"/>
                        <a:buNone/>
                      </a:pPr>
                      <a:r>
                        <a:rPr lang="en-US" sz="1500" b="0" dirty="0">
                          <a:solidFill>
                            <a:schemeClr val="dk1"/>
                          </a:solidFill>
                          <a:latin typeface="Garamond"/>
                          <a:sym typeface="Garamond"/>
                        </a:rPr>
                        <a:t>June 21, 2022</a:t>
                      </a:r>
                      <a:endParaRPr b="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dirty="0">
                          <a:solidFill>
                            <a:schemeClr val="dk1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Map Drawing Criteria, Communities of Interest; Mapping Tools; Community Feedback.</a:t>
                      </a:r>
                      <a:endParaRPr lang="en-US" sz="16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2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dirty="0">
                          <a:solidFill>
                            <a:schemeClr val="dk1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Maps Published</a:t>
                      </a:r>
                      <a:endParaRPr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dirty="0">
                          <a:solidFill>
                            <a:schemeClr val="dk1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June 28, 2022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Maps must be posted 7 days prior to the public hearing at which they are discussed</a:t>
                      </a:r>
                      <a:endParaRPr sz="150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2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dirty="0">
                          <a:solidFill>
                            <a:schemeClr val="dk1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Public Hearing 3</a:t>
                      </a:r>
                      <a:endParaRPr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dirty="0">
                          <a:solidFill>
                            <a:schemeClr val="dk1"/>
                          </a:solidFill>
                          <a:latin typeface="Garamond"/>
                          <a:sym typeface="Garamond"/>
                        </a:rPr>
                        <a:t>July 5, 2022</a:t>
                      </a:r>
                      <a:endParaRPr lang="en-US" sz="1600" b="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Hearing to look at the first round of draft maps, discuss and revise the draft maps, and to discuss the election sequence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.</a:t>
                      </a:r>
                      <a:endParaRPr sz="150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499736184"/>
                  </a:ext>
                </a:extLst>
              </a:tr>
              <a:tr h="602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dirty="0">
                          <a:solidFill>
                            <a:schemeClr val="dk1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Deadline for August 2nd</a:t>
                      </a:r>
                      <a:endParaRPr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dirty="0">
                          <a:solidFill>
                            <a:schemeClr val="dk1"/>
                          </a:solidFill>
                          <a:latin typeface="Garamond"/>
                          <a:sym typeface="Garamond"/>
                        </a:rPr>
                        <a:t>July 21, 2022</a:t>
                      </a:r>
                      <a:endParaRPr lang="en-US" sz="1600" b="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Deadline for new/revised map submissions for the August 2</a:t>
                      </a:r>
                      <a:r>
                        <a:rPr lang="en-US" sz="1500" b="0" baseline="3000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nd</a:t>
                      </a:r>
                      <a:r>
                        <a:rPr lang="en-US" sz="1500" b="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 Public Hearing</a:t>
                      </a:r>
                      <a:endParaRPr sz="150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3946384000"/>
                  </a:ext>
                </a:extLst>
              </a:tr>
              <a:tr h="602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dirty="0">
                          <a:solidFill>
                            <a:schemeClr val="dk1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Revised Maps Published</a:t>
                      </a:r>
                      <a:endParaRPr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dirty="0">
                          <a:solidFill>
                            <a:schemeClr val="dk1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July 26, 2022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Maps must be posted 7 days prior to the public hearing at which they are discussed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676551058"/>
                  </a:ext>
                </a:extLst>
              </a:tr>
              <a:tr h="425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dirty="0">
                          <a:solidFill>
                            <a:schemeClr val="dk1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Public Hearing 4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dirty="0">
                          <a:solidFill>
                            <a:schemeClr val="dk1"/>
                          </a:solidFill>
                          <a:latin typeface="Garamond"/>
                          <a:sym typeface="Garamond"/>
                        </a:rPr>
                        <a:t>August 2, 2022</a:t>
                      </a:r>
                      <a:endParaRPr b="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Hearing to look at the second round of draft maps, discuss and revise the draft maps, and to discuss the election sequence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.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5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dirty="0">
                          <a:solidFill>
                            <a:schemeClr val="dk1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Public Hearing 5/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dirty="0">
                          <a:solidFill>
                            <a:schemeClr val="dk1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Selection of Map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dirty="0">
                          <a:solidFill>
                            <a:schemeClr val="dk1"/>
                          </a:solidFill>
                          <a:latin typeface="Garamond"/>
                          <a:sym typeface="Garamond"/>
                        </a:rPr>
                        <a:t>September 6, 2022</a:t>
                      </a:r>
                      <a:endParaRPr b="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Introduce ordinance &amp; first reading to establish by-district elections. 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2395251691"/>
                  </a:ext>
                </a:extLst>
              </a:tr>
            </a:tbl>
          </a:graphicData>
        </a:graphic>
      </p:graphicFrame>
      <p:sp>
        <p:nvSpPr>
          <p:cNvPr id="108" name="Google Shape;108;p5"/>
          <p:cNvSpPr txBox="1">
            <a:spLocks noGrp="1"/>
          </p:cNvSpPr>
          <p:nvPr>
            <p:ph type="dt" idx="10"/>
          </p:nvPr>
        </p:nvSpPr>
        <p:spPr>
          <a:xfrm>
            <a:off x="5933536" y="6411594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August 2, 2022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"/>
          <p:cNvSpPr txBox="1">
            <a:spLocks noGrp="1"/>
          </p:cNvSpPr>
          <p:nvPr>
            <p:ph type="body" idx="4294967295"/>
          </p:nvPr>
        </p:nvSpPr>
        <p:spPr>
          <a:xfrm>
            <a:off x="111576" y="1939924"/>
            <a:ext cx="2590800" cy="1413000"/>
          </a:xfrm>
          <a:prstGeom prst="rect">
            <a:avLst/>
          </a:prstGeom>
          <a:noFill/>
          <a:ln w="9525" cap="flat" cmpd="sng">
            <a:solidFill>
              <a:srgbClr val="C1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60000"/>
              <a:buNone/>
            </a:pPr>
            <a:r>
              <a:rPr lang="en-US" sz="6400" b="1">
                <a:solidFill>
                  <a:srgbClr val="002060"/>
                </a:solidFill>
              </a:rPr>
              <a:t>Equal Population</a:t>
            </a:r>
            <a:endParaRPr sz="6400">
              <a:solidFill>
                <a:srgbClr val="002060"/>
              </a:solidFill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SzPct val="60000"/>
              <a:buNone/>
            </a:pPr>
            <a:r>
              <a:rPr lang="en-US" sz="6400" b="1">
                <a:solidFill>
                  <a:srgbClr val="002060"/>
                </a:solidFill>
              </a:rPr>
              <a:t>Federal</a:t>
            </a:r>
            <a:r>
              <a:rPr lang="en-US" sz="6400">
                <a:solidFill>
                  <a:srgbClr val="002060"/>
                </a:solidFill>
              </a:rPr>
              <a:t> </a:t>
            </a:r>
            <a:r>
              <a:rPr lang="en-US" sz="6400" b="1">
                <a:solidFill>
                  <a:srgbClr val="002060"/>
                </a:solidFill>
              </a:rPr>
              <a:t>Voting Rights Act</a:t>
            </a:r>
            <a:endParaRPr sz="6400">
              <a:solidFill>
                <a:srgbClr val="002060"/>
              </a:solidFill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SzPct val="60000"/>
              <a:buNone/>
            </a:pPr>
            <a:r>
              <a:rPr lang="en-US" sz="6400" b="1">
                <a:solidFill>
                  <a:srgbClr val="002060"/>
                </a:solidFill>
              </a:rPr>
              <a:t>No Racial Gerrymandering</a:t>
            </a:r>
            <a:endParaRPr sz="6400">
              <a:solidFill>
                <a:srgbClr val="002060"/>
              </a:solidFill>
            </a:endParaRPr>
          </a:p>
          <a:p>
            <a:pPr marL="640080" lvl="1" indent="-175641" algn="l" rtl="0">
              <a:spcBef>
                <a:spcPts val="550"/>
              </a:spcBef>
              <a:spcAft>
                <a:spcPts val="0"/>
              </a:spcAft>
              <a:buSzPct val="70000"/>
              <a:buNone/>
            </a:pPr>
            <a:endParaRPr sz="2400"/>
          </a:p>
        </p:txBody>
      </p:sp>
      <p:sp>
        <p:nvSpPr>
          <p:cNvPr id="124" name="Google Shape;124;p7"/>
          <p:cNvSpPr txBox="1">
            <a:spLocks noGrp="1"/>
          </p:cNvSpPr>
          <p:nvPr>
            <p:ph type="body" idx="4294967295"/>
          </p:nvPr>
        </p:nvSpPr>
        <p:spPr>
          <a:xfrm>
            <a:off x="6025200" y="1910453"/>
            <a:ext cx="3007200" cy="4264824"/>
          </a:xfrm>
          <a:prstGeom prst="rect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700"/>
              </a:spcBef>
              <a:spcAft>
                <a:spcPts val="0"/>
              </a:spcAft>
              <a:buSzPts val="960"/>
              <a:buNone/>
            </a:pPr>
            <a:r>
              <a:rPr lang="en-US" sz="1600" b="1">
                <a:solidFill>
                  <a:srgbClr val="002060"/>
                </a:solidFill>
              </a:rPr>
              <a:t>Respect voters’ choices / continuity in office</a:t>
            </a:r>
            <a:endParaRPr sz="1600">
              <a:solidFill>
                <a:srgbClr val="002060"/>
              </a:solidFill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SzPts val="960"/>
              <a:buNone/>
            </a:pPr>
            <a:r>
              <a:rPr lang="en-US" sz="1600" b="1">
                <a:solidFill>
                  <a:srgbClr val="002060"/>
                </a:solidFill>
              </a:rPr>
              <a:t>Future population growth</a:t>
            </a:r>
            <a:endParaRPr sz="1600">
              <a:solidFill>
                <a:srgbClr val="002060"/>
              </a:solidFill>
            </a:endParaRPr>
          </a:p>
        </p:txBody>
      </p:sp>
      <p:sp>
        <p:nvSpPr>
          <p:cNvPr id="125" name="Google Shape;125;p7"/>
          <p:cNvSpPr txBox="1"/>
          <p:nvPr/>
        </p:nvSpPr>
        <p:spPr>
          <a:xfrm>
            <a:off x="111576" y="1295400"/>
            <a:ext cx="2590800" cy="639900"/>
          </a:xfrm>
          <a:prstGeom prst="rect">
            <a:avLst/>
          </a:prstGeom>
          <a:solidFill>
            <a:srgbClr val="C1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"/>
              <a:buFont typeface="Noto Sans Symbols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1. Federal Laws</a:t>
            </a:r>
            <a:endParaRPr sz="1800" b="0" i="0" u="none" strike="noStrike" cap="non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26" name="Google Shape;126;p7"/>
          <p:cNvSpPr txBox="1"/>
          <p:nvPr/>
        </p:nvSpPr>
        <p:spPr>
          <a:xfrm>
            <a:off x="2842875" y="1295403"/>
            <a:ext cx="3038321" cy="639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"/>
              <a:buFont typeface="Noto Sans Symbols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2. California Criteria for </a:t>
            </a:r>
            <a:br>
              <a:rPr lang="en-US" sz="1800" b="1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-US" sz="1800" b="1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Cities</a:t>
            </a:r>
            <a:endParaRPr sz="1800" b="0" i="0" u="none" strike="noStrike" cap="non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27" name="Google Shape;127;p7"/>
          <p:cNvSpPr txBox="1"/>
          <p:nvPr/>
        </p:nvSpPr>
        <p:spPr>
          <a:xfrm>
            <a:off x="2842196" y="1935300"/>
            <a:ext cx="3039000" cy="4264825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120"/>
              <a:buFont typeface="Twentieth Century"/>
              <a:buAutoNum type="arabicPeriod"/>
            </a:pPr>
            <a:r>
              <a:rPr lang="en-US" sz="1600" b="1" i="0" u="none" strike="noStrike" cap="none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Geographically contiguous</a:t>
            </a:r>
            <a:endParaRPr sz="1600" b="0" i="0" u="none" strike="noStrike" cap="none">
              <a:solidFill>
                <a:srgbClr val="00206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342900" marR="0" lvl="0" indent="-342900" algn="l" rtl="0"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120"/>
              <a:buFont typeface="Twentieth Century"/>
              <a:buAutoNum type="arabicPeriod"/>
            </a:pPr>
            <a:r>
              <a:rPr lang="en-US" sz="1600" b="1" i="0" u="none" strike="noStrike" cap="none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Undivided neighborhoods and “communities of interest” </a:t>
            </a:r>
            <a:br>
              <a:rPr lang="en-US" sz="1800" b="1" i="0" u="none" strike="noStrike" cap="none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-US" sz="1450" b="0" i="0" u="none" strike="noStrike" cap="none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(Socio-economic geographic areas that should be kept together)</a:t>
            </a:r>
            <a:endParaRPr sz="1450" b="0" i="0" u="none" strike="noStrike" cap="none">
              <a:solidFill>
                <a:srgbClr val="00206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marR="0" lvl="0" indent="-342900" algn="l" rtl="0"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120"/>
              <a:buFont typeface="Twentieth Century"/>
              <a:buAutoNum type="arabicPeriod"/>
            </a:pPr>
            <a:r>
              <a:rPr lang="en-US" sz="1600" b="1" i="0" u="none" strike="noStrike" cap="none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Easily identifiable boundaries</a:t>
            </a:r>
            <a:endParaRPr sz="1600" b="0" i="0" u="none" strike="noStrike" cap="none">
              <a:solidFill>
                <a:srgbClr val="00206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342900" marR="0" lvl="0" indent="-342900" algn="l" rtl="0"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120"/>
              <a:buFont typeface="Twentieth Century"/>
              <a:buAutoNum type="arabicPeriod"/>
            </a:pPr>
            <a:r>
              <a:rPr lang="en-US" sz="1600" b="1" i="0" u="none" strike="noStrike" cap="none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Compact</a:t>
            </a:r>
            <a:br>
              <a:rPr lang="en-US" sz="1800" b="1" i="0" u="none" strike="noStrike" cap="none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-US" sz="1450" b="0" i="0" u="none" strike="noStrike" cap="none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(Do not bypass one group of people to get to a more distant group of people)</a:t>
            </a:r>
            <a:endParaRPr sz="1450" b="0" i="0" u="none" strike="noStrike" cap="none">
              <a:solidFill>
                <a:srgbClr val="00206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342900" marR="0" lvl="0" indent="-302895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30"/>
              <a:buFont typeface="Twentieth Century"/>
              <a:buNone/>
            </a:pPr>
            <a:endParaRPr sz="900" b="1" i="0" u="none" strike="noStrike" cap="none">
              <a:solidFill>
                <a:srgbClr val="C13F3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Noto Sans Symbols"/>
              <a:buNone/>
            </a:pPr>
            <a:r>
              <a:rPr lang="en-US" sz="1600" b="1" i="0" u="none" strike="noStrike" cap="none">
                <a:solidFill>
                  <a:srgbClr val="C13F3F"/>
                </a:solidFill>
                <a:latin typeface="Garamond"/>
                <a:ea typeface="Garamond"/>
                <a:cs typeface="Garamond"/>
                <a:sym typeface="Garamond"/>
              </a:rPr>
              <a:t>Prohibited:</a:t>
            </a:r>
            <a:endParaRPr sz="1600" b="1" i="0" u="none" strike="noStrike" cap="none">
              <a:solidFill>
                <a:srgbClr val="C13F3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840"/>
              <a:buFont typeface="Noto Sans Symbols"/>
              <a:buNone/>
            </a:pPr>
            <a:r>
              <a:rPr lang="en-US" sz="1450" b="0" i="0" u="none" strike="noStrike" cap="none">
                <a:solidFill>
                  <a:srgbClr val="C13F3F"/>
                </a:solidFill>
                <a:latin typeface="Garamond"/>
                <a:ea typeface="Garamond"/>
                <a:cs typeface="Garamond"/>
                <a:sym typeface="Garamond"/>
              </a:rPr>
              <a:t>“Shall not favor or discriminate against a political party.”</a:t>
            </a:r>
            <a:endParaRPr sz="1450" b="0" i="0" u="none" strike="noStrike" cap="none">
              <a:solidFill>
                <a:srgbClr val="C13F3F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28" name="Google Shape;128;p7"/>
          <p:cNvSpPr txBox="1"/>
          <p:nvPr/>
        </p:nvSpPr>
        <p:spPr>
          <a:xfrm>
            <a:off x="6022937" y="1295403"/>
            <a:ext cx="3007200" cy="6399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"/>
              <a:buFont typeface="Noto Sans Symbols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3. Other Traditional Redistricting Principles</a:t>
            </a:r>
            <a:endParaRPr sz="1800" b="0" i="0" u="none" strike="noStrike" cap="non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cxnSp>
        <p:nvCxnSpPr>
          <p:cNvPr id="129" name="Google Shape;129;p7"/>
          <p:cNvCxnSpPr/>
          <p:nvPr/>
        </p:nvCxnSpPr>
        <p:spPr>
          <a:xfrm>
            <a:off x="3052500" y="1014075"/>
            <a:ext cx="3039000" cy="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0" name="Google Shape;130;p7"/>
          <p:cNvSpPr txBox="1">
            <a:spLocks noGrp="1"/>
          </p:cNvSpPr>
          <p:nvPr>
            <p:ph type="title"/>
          </p:nvPr>
        </p:nvSpPr>
        <p:spPr>
          <a:xfrm>
            <a:off x="0" y="101209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Garamond"/>
              <a:buNone/>
            </a:pPr>
            <a:r>
              <a:rPr lang="en-US" sz="4000" b="1"/>
              <a:t>Redistricting Rules and Goals</a:t>
            </a:r>
            <a:endParaRPr sz="4000" b="1"/>
          </a:p>
        </p:txBody>
      </p:sp>
      <p:sp>
        <p:nvSpPr>
          <p:cNvPr id="131" name="Google Shape;131;p7"/>
          <p:cNvSpPr txBox="1">
            <a:spLocks noGrp="1"/>
          </p:cNvSpPr>
          <p:nvPr>
            <p:ph type="dt" idx="10"/>
          </p:nvPr>
        </p:nvSpPr>
        <p:spPr>
          <a:xfrm>
            <a:off x="5933536" y="6411594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2060"/>
                </a:solidFill>
              </a:rPr>
              <a:t>August 2, 2022</a:t>
            </a:r>
            <a:endParaRPr/>
          </a:p>
        </p:txBody>
      </p:sp>
      <p:pic>
        <p:nvPicPr>
          <p:cNvPr id="132" name="Google Shape;13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457" y="4028577"/>
            <a:ext cx="2572735" cy="1707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0DAB2F-F434-4B79-985A-B89FEBAD6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1199" y="2667000"/>
            <a:ext cx="5181601" cy="1673226"/>
          </a:xfrm>
        </p:spPr>
        <p:txBody>
          <a:bodyPr/>
          <a:lstStyle/>
          <a:p>
            <a:r>
              <a:rPr lang="en-US" dirty="0"/>
              <a:t>All maps are also available on the </a:t>
            </a:r>
            <a:r>
              <a:rPr lang="en-US" dirty="0">
                <a:hlinkClick r:id="rId2"/>
              </a:rPr>
              <a:t>Interactive Web Viewer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EB37C8-B682-4018-8F26-903D02931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Draft Maps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1442B-C181-4B58-B080-B53AF48A4C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29400" y="6492875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defPPr>
              <a:defRPr lang="en-US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Garamond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August 2,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48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281C8A3D-4A40-405D-951E-D49819BBE34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5416" y="1225609"/>
            <a:ext cx="4177985" cy="4569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F72C61-609A-4C14-8743-8D0F94D10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balanced &amp; concept maps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47A49-EE0F-4ADF-B330-273516EC47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33536" y="6411594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defPPr>
              <a:defRPr lang="en-US"/>
            </a:defPPr>
            <a:lvl1pPr marL="0" algn="r" defTabSz="914400" rtl="0" eaLnBrk="1" latinLnBrk="0" hangingPunct="1">
              <a:defRPr kumimoji="0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August 2, 2022</a:t>
            </a:r>
            <a:endParaRPr lang="en-US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55EC53DF-DE8C-86D3-C23F-15E717E723C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00600" y="1225610"/>
            <a:ext cx="4177984" cy="4569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1331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281C8A3D-4A40-405D-951E-D49819BBE34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5416" y="1225609"/>
            <a:ext cx="2457891" cy="2688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F72C61-609A-4C14-8743-8D0F94D10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Sutherland Drafts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47A49-EE0F-4ADF-B330-273516EC47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33536" y="6411594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defPPr>
              <a:defRPr lang="en-US"/>
            </a:defPPr>
            <a:lvl1pPr marL="0" algn="r" defTabSz="914400" rtl="0" eaLnBrk="1" latinLnBrk="0" hangingPunct="1">
              <a:defRPr kumimoji="0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August 2, 2022</a:t>
            </a:r>
            <a:endParaRPr lang="en-US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55EC53DF-DE8C-86D3-C23F-15E717E723C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475647" y="1208973"/>
            <a:ext cx="2457889" cy="2688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3F7498D-6801-E4B1-AF6A-4460471EE36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981521" y="3429000"/>
            <a:ext cx="2457890" cy="2688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ABBE66E0-3F3F-3557-AF57-4D3DD07C116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368551" y="3429002"/>
            <a:ext cx="2457888" cy="2688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10CD76A2-55F0-589C-0E5D-F582E0C808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597495" y="1208971"/>
            <a:ext cx="2457888" cy="2688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2747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281C8A3D-4A40-405D-951E-D49819BBE34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5416" y="1225609"/>
            <a:ext cx="4177985" cy="4569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F72C61-609A-4C14-8743-8D0F94D10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 north of Houston split evenly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47A49-EE0F-4ADF-B330-273516EC47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33536" y="6411594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defPPr>
              <a:defRPr lang="en-US"/>
            </a:defPPr>
            <a:lvl1pPr marL="0" algn="r" defTabSz="914400" rtl="0" eaLnBrk="1" latinLnBrk="0" hangingPunct="1">
              <a:defRPr kumimoji="0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August 2, 2022</a:t>
            </a:r>
            <a:endParaRPr lang="en-US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55EC53DF-DE8C-86D3-C23F-15E717E723C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00600" y="1225611"/>
            <a:ext cx="4177984" cy="4569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5958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281C8A3D-4A40-405D-951E-D49819BBE34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5416" y="1225609"/>
            <a:ext cx="4177984" cy="4569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F72C61-609A-4C14-8743-8D0F94D10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Central D2/South D5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47A49-EE0F-4ADF-B330-273516EC47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33536" y="6411594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defPPr>
              <a:defRPr lang="en-US"/>
            </a:defPPr>
            <a:lvl1pPr marL="0" algn="r" defTabSz="914400" rtl="0" eaLnBrk="1" latinLnBrk="0" hangingPunct="1">
              <a:defRPr kumimoji="0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August 2, 2022</a:t>
            </a:r>
            <a:endParaRPr lang="en-US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55EC53DF-DE8C-86D3-C23F-15E717E723C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00600" y="1225611"/>
            <a:ext cx="4177983" cy="4569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8654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8"/>
          <p:cNvSpPr txBox="1">
            <a:spLocks noGrp="1"/>
          </p:cNvSpPr>
          <p:nvPr>
            <p:ph type="title"/>
          </p:nvPr>
        </p:nvSpPr>
        <p:spPr>
          <a:xfrm>
            <a:off x="139336" y="228600"/>
            <a:ext cx="8461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sz="4000" b="1"/>
              <a:t>Public Hearing &amp; Discussion</a:t>
            </a:r>
            <a:endParaRPr sz="4000"/>
          </a:p>
        </p:txBody>
      </p:sp>
      <p:sp>
        <p:nvSpPr>
          <p:cNvPr id="314" name="Google Shape;314;p28"/>
          <p:cNvSpPr txBox="1">
            <a:spLocks noGrp="1"/>
          </p:cNvSpPr>
          <p:nvPr>
            <p:ph type="body" idx="1"/>
          </p:nvPr>
        </p:nvSpPr>
        <p:spPr>
          <a:xfrm>
            <a:off x="674700" y="1536620"/>
            <a:ext cx="7794600" cy="4635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indent="-342900"/>
            <a:r>
              <a:rPr lang="en-US" sz="2400" b="1" dirty="0">
                <a:solidFill>
                  <a:srgbClr val="C00000"/>
                </a:solidFill>
              </a:rPr>
              <a:t>What do you like or dislike about each draft map? </a:t>
            </a:r>
          </a:p>
          <a:p>
            <a:pPr marL="342900" indent="-342900"/>
            <a:r>
              <a:rPr lang="en-US" sz="2400" b="1" dirty="0">
                <a:solidFill>
                  <a:srgbClr val="C00000"/>
                </a:solidFill>
              </a:rPr>
              <a:t>What requests for changes or revisions do you want to see?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</a:rPr>
              <a:t>   </a:t>
            </a:r>
            <a:r>
              <a:rPr lang="en-US" sz="2400" b="1" u="sng" dirty="0">
                <a:solidFill>
                  <a:schemeClr val="accent1">
                    <a:lumMod val="50000"/>
                  </a:schemeClr>
                </a:solidFill>
              </a:rPr>
              <a:t>Map changes will require 7 days for posting</a:t>
            </a:r>
          </a:p>
          <a:p>
            <a:pPr marL="0" indent="0">
              <a:buNone/>
            </a:pPr>
            <a:endParaRPr lang="en-US" sz="2400" b="1" u="sng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/>
            <a:r>
              <a:rPr lang="en-US" sz="2400" b="1" dirty="0">
                <a:solidFill>
                  <a:schemeClr val="accent2"/>
                </a:solidFill>
              </a:rPr>
              <a:t>Are there any maps that can be eliminated, or is there a preference for 2-3 “focus” maps?</a:t>
            </a:r>
          </a:p>
          <a:p>
            <a:pPr marL="285750" indent="-285750"/>
            <a:endParaRPr lang="en-US" sz="1600" b="1" dirty="0">
              <a:solidFill>
                <a:srgbClr val="C00000"/>
              </a:solidFill>
            </a:endParaRPr>
          </a:p>
          <a:p>
            <a:pPr marL="342900" indent="-342900"/>
            <a:r>
              <a:rPr lang="en-US" sz="2400" b="1" dirty="0">
                <a:solidFill>
                  <a:srgbClr val="C00000"/>
                </a:solidFill>
              </a:rPr>
              <a:t>Any questions about the mapping tools?</a:t>
            </a:r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SzPts val="960"/>
              <a:buNone/>
            </a:pPr>
            <a:endParaRPr sz="2200" dirty="0"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SzPts val="1320"/>
              <a:buNone/>
            </a:pPr>
            <a:endParaRPr sz="2200" b="1" dirty="0">
              <a:solidFill>
                <a:srgbClr val="002060"/>
              </a:solidFill>
            </a:endParaRPr>
          </a:p>
        </p:txBody>
      </p:sp>
      <p:cxnSp>
        <p:nvCxnSpPr>
          <p:cNvPr id="315" name="Google Shape;315;p28"/>
          <p:cNvCxnSpPr/>
          <p:nvPr/>
        </p:nvCxnSpPr>
        <p:spPr>
          <a:xfrm>
            <a:off x="3048000" y="1225950"/>
            <a:ext cx="2953800" cy="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6" name="Google Shape;316;p28"/>
          <p:cNvSpPr txBox="1">
            <a:spLocks noGrp="1"/>
          </p:cNvSpPr>
          <p:nvPr>
            <p:ph type="dt" idx="10"/>
          </p:nvPr>
        </p:nvSpPr>
        <p:spPr>
          <a:xfrm>
            <a:off x="5933536" y="6411594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2060"/>
                </a:solidFill>
              </a:rPr>
              <a:t>August 2, 2022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edian">
  <a:themeElements>
    <a:clrScheme name="Custom 2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BF0000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2171</TotalTime>
  <Words>493</Words>
  <Application>Microsoft Office PowerPoint</Application>
  <PresentationFormat>On-screen Show (4:3)</PresentationFormat>
  <Paragraphs>84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Twentieth Century</vt:lpstr>
      <vt:lpstr>Open Sans</vt:lpstr>
      <vt:lpstr>Garamond</vt:lpstr>
      <vt:lpstr>EB Garamond</vt:lpstr>
      <vt:lpstr>Arial</vt:lpstr>
      <vt:lpstr>Noto Sans Symbols</vt:lpstr>
      <vt:lpstr>Calibri</vt:lpstr>
      <vt:lpstr>Median</vt:lpstr>
      <vt:lpstr>City of La Palma Draft Plan Presentation</vt:lpstr>
      <vt:lpstr>Districting Timeline</vt:lpstr>
      <vt:lpstr>Redistricting Rules and Goals</vt:lpstr>
      <vt:lpstr>Draft Maps</vt:lpstr>
      <vt:lpstr>Not balanced &amp; concept maps</vt:lpstr>
      <vt:lpstr>Sutherland Drafts</vt:lpstr>
      <vt:lpstr>Area north of Houston split evenly</vt:lpstr>
      <vt:lpstr>Central D2/South D5</vt:lpstr>
      <vt:lpstr>Public Hearing &amp; Discussion</vt:lpstr>
      <vt:lpstr>Share Your Thoughts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City of Dublin Introduction to Districting</dc:title>
  <dc:creator>Douglas Johnson</dc:creator>
  <cp:lastModifiedBy>Justin Levitt</cp:lastModifiedBy>
  <cp:revision>29</cp:revision>
  <dcterms:created xsi:type="dcterms:W3CDTF">2011-05-19T00:29:13Z</dcterms:created>
  <dcterms:modified xsi:type="dcterms:W3CDTF">2022-07-28T07:20:15Z</dcterms:modified>
</cp:coreProperties>
</file>